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rdo" panose="020B0604020202020204" charset="-79"/>
      <p:regular r:id="rId15"/>
    </p:embeddedFont>
    <p:embeddedFont>
      <p:font typeface="Didact Gothic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341" y="3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15-Jun-25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53253" y="2165772"/>
            <a:ext cx="11390718" cy="9724826"/>
          </a:xfrm>
          <a:custGeom>
            <a:avLst/>
            <a:gdLst/>
            <a:ahLst/>
            <a:cxnLst/>
            <a:rect l="l" t="t" r="r" b="b"/>
            <a:pathLst>
              <a:path w="11390718" h="9724826">
                <a:moveTo>
                  <a:pt x="0" y="0"/>
                </a:moveTo>
                <a:lnTo>
                  <a:pt x="11390718" y="0"/>
                </a:lnTo>
                <a:lnTo>
                  <a:pt x="11390718" y="9724826"/>
                </a:lnTo>
                <a:lnTo>
                  <a:pt x="0" y="9724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2495815">
            <a:off x="9554198" y="-3606509"/>
            <a:ext cx="13641042" cy="13368221"/>
          </a:xfrm>
          <a:custGeom>
            <a:avLst/>
            <a:gdLst/>
            <a:ahLst/>
            <a:cxnLst/>
            <a:rect l="l" t="t" r="r" b="b"/>
            <a:pathLst>
              <a:path w="13641042" h="13368221">
                <a:moveTo>
                  <a:pt x="0" y="0"/>
                </a:moveTo>
                <a:lnTo>
                  <a:pt x="13641042" y="0"/>
                </a:lnTo>
                <a:lnTo>
                  <a:pt x="13641042" y="13368221"/>
                </a:lnTo>
                <a:lnTo>
                  <a:pt x="0" y="13368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4" name="Group 4"/>
          <p:cNvGrpSpPr/>
          <p:nvPr/>
        </p:nvGrpSpPr>
        <p:grpSpPr>
          <a:xfrm>
            <a:off x="15168904" y="4504372"/>
            <a:ext cx="4614208" cy="4614208"/>
            <a:chOff x="0" y="0"/>
            <a:chExt cx="6152277" cy="6152277"/>
          </a:xfrm>
        </p:grpSpPr>
        <p:grpSp>
          <p:nvGrpSpPr>
            <p:cNvPr id="5" name="Group 5"/>
            <p:cNvGrpSpPr/>
            <p:nvPr/>
          </p:nvGrpSpPr>
          <p:grpSpPr>
            <a:xfrm>
              <a:off x="514004" y="0"/>
              <a:ext cx="5124270" cy="512427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67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785945">
              <a:off x="514004" y="514004"/>
              <a:ext cx="5124270" cy="512427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67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 rot="-1546436">
            <a:off x="1182983" y="6981270"/>
            <a:ext cx="3921550" cy="3921550"/>
            <a:chOff x="0" y="0"/>
            <a:chExt cx="5228733" cy="5228733"/>
          </a:xfrm>
        </p:grpSpPr>
        <p:grpSp>
          <p:nvGrpSpPr>
            <p:cNvPr id="12" name="Group 12"/>
            <p:cNvGrpSpPr/>
            <p:nvPr/>
          </p:nvGrpSpPr>
          <p:grpSpPr>
            <a:xfrm>
              <a:off x="436845" y="0"/>
              <a:ext cx="4355044" cy="435504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8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785945">
              <a:off x="436845" y="436845"/>
              <a:ext cx="4355044" cy="4355044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8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6374719" y="612594"/>
            <a:ext cx="1234369" cy="1339502"/>
            <a:chOff x="0" y="0"/>
            <a:chExt cx="1645825" cy="1786003"/>
          </a:xfrm>
        </p:grpSpPr>
        <p:grpSp>
          <p:nvGrpSpPr>
            <p:cNvPr id="19" name="Group 19"/>
            <p:cNvGrpSpPr/>
            <p:nvPr/>
          </p:nvGrpSpPr>
          <p:grpSpPr>
            <a:xfrm>
              <a:off x="313387" y="0"/>
              <a:ext cx="1165167" cy="116516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41426" tIns="41426" rIns="41426" bIns="41426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785945">
              <a:off x="313387" y="116875"/>
              <a:ext cx="1165167" cy="1165167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41426" tIns="41426" rIns="41426" bIns="41426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2531853">
              <a:off x="240329" y="380507"/>
              <a:ext cx="1165167" cy="1165167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41426" tIns="41426" rIns="41426" bIns="41426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2118203" y="3615347"/>
            <a:ext cx="14051593" cy="196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200" dirty="0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NLP 053 - CSE UOI 2025</a:t>
            </a:r>
          </a:p>
          <a:p>
            <a:pPr algn="ctr">
              <a:lnSpc>
                <a:spcPts val="6600"/>
              </a:lnSpc>
            </a:pPr>
            <a:r>
              <a:rPr lang="en-US" sz="6000" spc="-150" dirty="0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Kaggle Challenge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15962" y="7980061"/>
            <a:ext cx="4656075" cy="961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spc="99">
                <a:solidFill>
                  <a:srgbClr val="000001"/>
                </a:solidFill>
                <a:latin typeface="Didact Gothic"/>
                <a:ea typeface="Didact Gothic"/>
                <a:cs typeface="Didact Gothic"/>
                <a:sym typeface="Didact Gothic"/>
              </a:rPr>
              <a:t>Γιακουμάκη Ελένη 4651</a:t>
            </a: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spc="99">
                <a:solidFill>
                  <a:srgbClr val="000001"/>
                </a:solidFill>
                <a:latin typeface="Didact Gothic"/>
                <a:ea typeface="Didact Gothic"/>
                <a:cs typeface="Didact Gothic"/>
                <a:sym typeface="Didact Gothic"/>
              </a:rPr>
              <a:t>Δημητροπούλου Μαρία 4664</a:t>
            </a:r>
          </a:p>
          <a:p>
            <a:pPr algn="ctr">
              <a:lnSpc>
                <a:spcPts val="2200"/>
              </a:lnSpc>
              <a:spcBef>
                <a:spcPct val="0"/>
              </a:spcBef>
            </a:pPr>
            <a:endParaRPr lang="en-US" sz="2499" spc="99">
              <a:solidFill>
                <a:srgbClr val="00000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03489" y="-1290733"/>
            <a:ext cx="11580277" cy="9886662"/>
          </a:xfrm>
          <a:custGeom>
            <a:avLst/>
            <a:gdLst/>
            <a:ahLst/>
            <a:cxnLst/>
            <a:rect l="l" t="t" r="r" b="b"/>
            <a:pathLst>
              <a:path w="11580277" h="9886662">
                <a:moveTo>
                  <a:pt x="0" y="0"/>
                </a:moveTo>
                <a:lnTo>
                  <a:pt x="11580277" y="0"/>
                </a:lnTo>
                <a:lnTo>
                  <a:pt x="11580277" y="9886662"/>
                </a:lnTo>
                <a:lnTo>
                  <a:pt x="0" y="9886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4650820">
            <a:off x="10218260" y="3292857"/>
            <a:ext cx="12245901" cy="13896058"/>
          </a:xfrm>
          <a:custGeom>
            <a:avLst/>
            <a:gdLst/>
            <a:ahLst/>
            <a:cxnLst/>
            <a:rect l="l" t="t" r="r" b="b"/>
            <a:pathLst>
              <a:path w="12245901" h="13896058">
                <a:moveTo>
                  <a:pt x="0" y="0"/>
                </a:moveTo>
                <a:lnTo>
                  <a:pt x="12245900" y="0"/>
                </a:lnTo>
                <a:lnTo>
                  <a:pt x="12245900" y="13896058"/>
                </a:lnTo>
                <a:lnTo>
                  <a:pt x="0" y="13896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4" name="Group 4"/>
          <p:cNvGrpSpPr/>
          <p:nvPr/>
        </p:nvGrpSpPr>
        <p:grpSpPr>
          <a:xfrm>
            <a:off x="-1111269" y="557709"/>
            <a:ext cx="2595838" cy="2750615"/>
            <a:chOff x="0" y="0"/>
            <a:chExt cx="3461117" cy="3667487"/>
          </a:xfrm>
        </p:grpSpPr>
        <p:grpSp>
          <p:nvGrpSpPr>
            <p:cNvPr id="5" name="Group 5"/>
            <p:cNvGrpSpPr/>
            <p:nvPr/>
          </p:nvGrpSpPr>
          <p:grpSpPr>
            <a:xfrm rot="1600490">
              <a:off x="665824" y="408699"/>
              <a:ext cx="2386594" cy="238659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2700000">
              <a:off x="494280" y="786613"/>
              <a:ext cx="2386594" cy="2386594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15259701" y="7418070"/>
            <a:ext cx="4583484" cy="4856775"/>
            <a:chOff x="0" y="0"/>
            <a:chExt cx="6111312" cy="6475701"/>
          </a:xfrm>
        </p:grpSpPr>
        <p:grpSp>
          <p:nvGrpSpPr>
            <p:cNvPr id="12" name="Group 12"/>
            <p:cNvGrpSpPr/>
            <p:nvPr/>
          </p:nvGrpSpPr>
          <p:grpSpPr>
            <a:xfrm rot="1600490">
              <a:off x="1175649" y="721641"/>
              <a:ext cx="4214022" cy="421402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2700000">
              <a:off x="872752" y="1388927"/>
              <a:ext cx="4214022" cy="421402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-4701179">
            <a:off x="13892486" y="8670142"/>
            <a:ext cx="1110124" cy="1176315"/>
            <a:chOff x="0" y="0"/>
            <a:chExt cx="1480165" cy="1568421"/>
          </a:xfrm>
        </p:grpSpPr>
        <p:grpSp>
          <p:nvGrpSpPr>
            <p:cNvPr id="19" name="Group 19"/>
            <p:cNvGrpSpPr/>
            <p:nvPr/>
          </p:nvGrpSpPr>
          <p:grpSpPr>
            <a:xfrm rot="1600490">
              <a:off x="284743" y="174782"/>
              <a:ext cx="1020640" cy="1020640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2700000">
              <a:off x="211381" y="336399"/>
              <a:ext cx="1020640" cy="102064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1928426" y="1261789"/>
            <a:ext cx="14431147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-174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Τελικές Υποβολές και Αξιολόγηση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2779599"/>
            <a:ext cx="16230600" cy="630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Οι καλύτερες προβλέψεις προήλθαν από υποβολές με το μοντέλο XGBoost, χρησιμοποιώντας διαφορετικά σύνολα χαρακτηριστικών και παραμέτρους.</a:t>
            </a:r>
          </a:p>
          <a:p>
            <a:pPr algn="l">
              <a:lnSpc>
                <a:spcPts val="33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33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Κορυφαία υποβολή:</a:t>
            </a: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Χρησιμοποιεί όλα τα διαθέσιμα χαρακτηριστικά: TF-IDF, Sentence-BERT, lexical overlap, χαρακτηριστικά γράφου και συγγραφέων</a:t>
            </a: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Εκτελέστηκε με προκαθορισμένες ρυθμίσεις (default) του XGBoost</a:t>
            </a: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Score στο leaderboard: 0.13758</a:t>
            </a:r>
          </a:p>
          <a:p>
            <a:pPr algn="l">
              <a:lnSpc>
                <a:spcPts val="33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33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Δεύτερη υποβολή:</a:t>
            </a: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Βασίζεται σε επιλεγμένα χαρακτηριστικά, χωρίς lexical overlap</a:t>
            </a: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Χρησιμοποιήθηκε ήπια παραμετροποίηση (τροποποιήθηκε το depth, learning rate και αριθμός γύρων)</a:t>
            </a:r>
          </a:p>
          <a:p>
            <a:pPr marL="647700" lvl="1" indent="-323850" algn="l">
              <a:lnSpc>
                <a:spcPts val="3300"/>
              </a:lnSpc>
              <a:buFont typeface="Arial"/>
              <a:buChar char="•"/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Score: 0.14199</a:t>
            </a:r>
          </a:p>
          <a:p>
            <a:pPr algn="l">
              <a:lnSpc>
                <a:spcPts val="33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D32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69200" y="299137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0"/>
                </a:moveTo>
                <a:lnTo>
                  <a:pt x="8188452" y="0"/>
                </a:lnTo>
                <a:lnTo>
                  <a:pt x="81884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1768856">
            <a:off x="2194724" y="431178"/>
            <a:ext cx="12021717" cy="12082127"/>
          </a:xfrm>
          <a:custGeom>
            <a:avLst/>
            <a:gdLst/>
            <a:ahLst/>
            <a:cxnLst/>
            <a:rect l="l" t="t" r="r" b="b"/>
            <a:pathLst>
              <a:path w="12021717" h="12082127">
                <a:moveTo>
                  <a:pt x="0" y="0"/>
                </a:moveTo>
                <a:lnTo>
                  <a:pt x="12021717" y="0"/>
                </a:lnTo>
                <a:lnTo>
                  <a:pt x="12021717" y="12082127"/>
                </a:lnTo>
                <a:lnTo>
                  <a:pt x="0" y="1208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 rot="-8276407">
            <a:off x="-2372279" y="-2729383"/>
            <a:ext cx="5885463" cy="5458767"/>
          </a:xfrm>
          <a:custGeom>
            <a:avLst/>
            <a:gdLst/>
            <a:ahLst/>
            <a:cxnLst/>
            <a:rect l="l" t="t" r="r" b="b"/>
            <a:pathLst>
              <a:path w="5885463" h="5458767">
                <a:moveTo>
                  <a:pt x="0" y="0"/>
                </a:moveTo>
                <a:lnTo>
                  <a:pt x="5885463" y="0"/>
                </a:lnTo>
                <a:lnTo>
                  <a:pt x="5885463" y="5458766"/>
                </a:lnTo>
                <a:lnTo>
                  <a:pt x="0" y="5458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5" name="Group 5"/>
          <p:cNvGrpSpPr/>
          <p:nvPr/>
        </p:nvGrpSpPr>
        <p:grpSpPr>
          <a:xfrm rot="-6289880">
            <a:off x="4078759" y="6928980"/>
            <a:ext cx="5221852" cy="5533206"/>
            <a:chOff x="0" y="0"/>
            <a:chExt cx="6962470" cy="7377609"/>
          </a:xfrm>
        </p:grpSpPr>
        <p:grpSp>
          <p:nvGrpSpPr>
            <p:cNvPr id="6" name="Group 6"/>
            <p:cNvGrpSpPr/>
            <p:nvPr/>
          </p:nvGrpSpPr>
          <p:grpSpPr>
            <a:xfrm rot="1600490">
              <a:off x="1339389" y="822148"/>
              <a:ext cx="4800933" cy="4800933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2700000">
              <a:off x="994306" y="1582370"/>
              <a:ext cx="4800933" cy="480093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-4701179">
            <a:off x="7865277" y="3156296"/>
            <a:ext cx="1315009" cy="1393416"/>
            <a:chOff x="0" y="0"/>
            <a:chExt cx="1753345" cy="1857889"/>
          </a:xfrm>
        </p:grpSpPr>
        <p:grpSp>
          <p:nvGrpSpPr>
            <p:cNvPr id="13" name="Group 13"/>
            <p:cNvGrpSpPr/>
            <p:nvPr/>
          </p:nvGrpSpPr>
          <p:grpSpPr>
            <a:xfrm rot="1600490">
              <a:off x="337296" y="207040"/>
              <a:ext cx="1209009" cy="120900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2700000">
              <a:off x="250394" y="398485"/>
              <a:ext cx="1209009" cy="120900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4618588">
            <a:off x="518849" y="-309922"/>
            <a:ext cx="1315009" cy="1393416"/>
            <a:chOff x="0" y="0"/>
            <a:chExt cx="1753345" cy="1857889"/>
          </a:xfrm>
        </p:grpSpPr>
        <p:grpSp>
          <p:nvGrpSpPr>
            <p:cNvPr id="20" name="Group 20"/>
            <p:cNvGrpSpPr/>
            <p:nvPr/>
          </p:nvGrpSpPr>
          <p:grpSpPr>
            <a:xfrm rot="1600490">
              <a:off x="337296" y="207040"/>
              <a:ext cx="1209009" cy="120900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2700000">
              <a:off x="250394" y="398485"/>
              <a:ext cx="1209009" cy="120900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-5603489" y="-1290733"/>
            <a:ext cx="11580277" cy="9886662"/>
          </a:xfrm>
          <a:custGeom>
            <a:avLst/>
            <a:gdLst/>
            <a:ahLst/>
            <a:cxnLst/>
            <a:rect l="l" t="t" r="r" b="b"/>
            <a:pathLst>
              <a:path w="11580277" h="9886662">
                <a:moveTo>
                  <a:pt x="0" y="0"/>
                </a:moveTo>
                <a:lnTo>
                  <a:pt x="11580277" y="0"/>
                </a:lnTo>
                <a:lnTo>
                  <a:pt x="11580277" y="9886662"/>
                </a:lnTo>
                <a:lnTo>
                  <a:pt x="0" y="988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7" name="TextBox 27"/>
          <p:cNvSpPr txBox="1"/>
          <p:nvPr/>
        </p:nvSpPr>
        <p:spPr>
          <a:xfrm>
            <a:off x="2828153" y="1260582"/>
            <a:ext cx="1263169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-174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Συμπεράσματα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2678668"/>
            <a:ext cx="16230600" cy="629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Η συνολική προσέγγιση βασίστηκε στον συνδυασμό διαφορετικών τύπων χαρακτηριστικών και στην αξιολόγηση της συνεισφοράς τους μέσω σταδιακών υποβολών.</a:t>
            </a:r>
          </a:p>
          <a:p>
            <a:pPr algn="l">
              <a:lnSpc>
                <a:spcPts val="30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3500"/>
              </a:lnSpc>
            </a:pPr>
            <a:r>
              <a:rPr lang="en-US" sz="3500" spc="140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Σημασία χαρακτηριστικών</a:t>
            </a:r>
          </a:p>
          <a:p>
            <a:pPr algn="l">
              <a:lnSpc>
                <a:spcPts val="30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Η χρήση σημασιολογικής πληροφορίας μέσω Sentence-BERT βελτίωσε αισθητά τα αποτελέσματα σε σχέση με απλές λέξεις ή μετρικές.</a:t>
            </a:r>
          </a:p>
          <a:p>
            <a:pPr algn="l">
              <a:lnSpc>
                <a:spcPts val="30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3500"/>
              </a:lnSpc>
            </a:pPr>
            <a:r>
              <a:rPr lang="en-US" sz="3500" spc="140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Απλότητα vs Απόδοση</a:t>
            </a:r>
          </a:p>
          <a:p>
            <a:pPr algn="l">
              <a:lnSpc>
                <a:spcPts val="30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Ακόμα και με βασικές ρυθμίσεις, το XGBoost έδωσε πολύ καλές επιδόσεις, αποδεικνύοντας ότι ένας σωστός συνδυασμός δεδομένων είναι πιο καθοριστικός από την παραμετροποίηση.</a:t>
            </a:r>
          </a:p>
          <a:p>
            <a:pPr algn="l">
              <a:lnSpc>
                <a:spcPts val="30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3500"/>
              </a:lnSpc>
            </a:pPr>
            <a:r>
              <a:rPr lang="en-US" sz="3500" spc="140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Γενίκευση</a:t>
            </a:r>
          </a:p>
          <a:p>
            <a:pPr algn="l">
              <a:lnSpc>
                <a:spcPts val="30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Η στρατηγική διατήρησης σταθερού training set και η αποφυγή υπερπροσαρμογής στο leaderboard συνέβαλαν στην αξιοπιστία των αποτελεσμάτων.</a:t>
            </a:r>
          </a:p>
          <a:p>
            <a:pPr algn="l">
              <a:lnSpc>
                <a:spcPts val="30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D32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81572" flipH="1">
            <a:off x="-2993840" y="-1146233"/>
            <a:ext cx="15253278" cy="14948213"/>
          </a:xfrm>
          <a:custGeom>
            <a:avLst/>
            <a:gdLst/>
            <a:ahLst/>
            <a:cxnLst/>
            <a:rect l="l" t="t" r="r" b="b"/>
            <a:pathLst>
              <a:path w="15253278" h="14948213">
                <a:moveTo>
                  <a:pt x="15253279" y="0"/>
                </a:moveTo>
                <a:lnTo>
                  <a:pt x="0" y="0"/>
                </a:lnTo>
                <a:lnTo>
                  <a:pt x="0" y="14948213"/>
                </a:lnTo>
                <a:lnTo>
                  <a:pt x="15253279" y="14948213"/>
                </a:lnTo>
                <a:lnTo>
                  <a:pt x="15253279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>
            <a:off x="9871789" y="-1091549"/>
            <a:ext cx="9416475" cy="8039316"/>
          </a:xfrm>
          <a:custGeom>
            <a:avLst/>
            <a:gdLst/>
            <a:ahLst/>
            <a:cxnLst/>
            <a:rect l="l" t="t" r="r" b="b"/>
            <a:pathLst>
              <a:path w="9416475" h="8039316">
                <a:moveTo>
                  <a:pt x="0" y="0"/>
                </a:moveTo>
                <a:lnTo>
                  <a:pt x="9416475" y="0"/>
                </a:lnTo>
                <a:lnTo>
                  <a:pt x="9416475" y="8039316"/>
                </a:lnTo>
                <a:lnTo>
                  <a:pt x="0" y="803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TextBox 4"/>
          <p:cNvSpPr txBox="1"/>
          <p:nvPr/>
        </p:nvSpPr>
        <p:spPr>
          <a:xfrm>
            <a:off x="4382242" y="4183167"/>
            <a:ext cx="9523516" cy="1172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4"/>
              </a:lnSpc>
            </a:pPr>
            <a:r>
              <a:rPr lang="en-US" sz="8294" spc="-207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Ευχαριστούμε πολύ!!!</a:t>
            </a:r>
          </a:p>
        </p:txBody>
      </p:sp>
      <p:grpSp>
        <p:nvGrpSpPr>
          <p:cNvPr id="5" name="Group 5"/>
          <p:cNvGrpSpPr/>
          <p:nvPr/>
        </p:nvGrpSpPr>
        <p:grpSpPr>
          <a:xfrm rot="1266999">
            <a:off x="-291514" y="4870593"/>
            <a:ext cx="7454252" cy="7898714"/>
            <a:chOff x="0" y="0"/>
            <a:chExt cx="9939003" cy="10531619"/>
          </a:xfrm>
        </p:grpSpPr>
        <p:grpSp>
          <p:nvGrpSpPr>
            <p:cNvPr id="6" name="Group 6"/>
            <p:cNvGrpSpPr/>
            <p:nvPr/>
          </p:nvGrpSpPr>
          <p:grpSpPr>
            <a:xfrm rot="1600490">
              <a:off x="1911992" y="1173626"/>
              <a:ext cx="6853385" cy="685338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351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2700000">
              <a:off x="1419383" y="2258851"/>
              <a:ext cx="6853385" cy="685338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8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8498935">
            <a:off x="13897995" y="704494"/>
            <a:ext cx="3595862" cy="3810266"/>
            <a:chOff x="0" y="0"/>
            <a:chExt cx="4794482" cy="5080355"/>
          </a:xfrm>
        </p:grpSpPr>
        <p:grpSp>
          <p:nvGrpSpPr>
            <p:cNvPr id="13" name="Group 13"/>
            <p:cNvGrpSpPr/>
            <p:nvPr/>
          </p:nvGrpSpPr>
          <p:grpSpPr>
            <a:xfrm rot="1600490">
              <a:off x="922327" y="566146"/>
              <a:ext cx="3306009" cy="330600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351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2700000">
              <a:off x="684697" y="1089649"/>
              <a:ext cx="3306009" cy="330600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281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4150023">
            <a:off x="2455874" y="4264694"/>
            <a:ext cx="1328213" cy="1407408"/>
            <a:chOff x="0" y="0"/>
            <a:chExt cx="1770951" cy="1876544"/>
          </a:xfrm>
        </p:grpSpPr>
        <p:grpSp>
          <p:nvGrpSpPr>
            <p:cNvPr id="20" name="Group 20"/>
            <p:cNvGrpSpPr/>
            <p:nvPr/>
          </p:nvGrpSpPr>
          <p:grpSpPr>
            <a:xfrm rot="1600490">
              <a:off x="340683" y="209119"/>
              <a:ext cx="1221150" cy="122115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2700000">
              <a:off x="252908" y="402487"/>
              <a:ext cx="1221150" cy="1221150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26" name="TextBox 2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D32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03489" y="-1290733"/>
            <a:ext cx="11580277" cy="9886662"/>
          </a:xfrm>
          <a:custGeom>
            <a:avLst/>
            <a:gdLst/>
            <a:ahLst/>
            <a:cxnLst/>
            <a:rect l="l" t="t" r="r" b="b"/>
            <a:pathLst>
              <a:path w="11580277" h="9886662">
                <a:moveTo>
                  <a:pt x="0" y="0"/>
                </a:moveTo>
                <a:lnTo>
                  <a:pt x="11580277" y="0"/>
                </a:lnTo>
                <a:lnTo>
                  <a:pt x="11580277" y="9886662"/>
                </a:lnTo>
                <a:lnTo>
                  <a:pt x="0" y="9886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4650820">
            <a:off x="10218260" y="3292857"/>
            <a:ext cx="12245901" cy="13896058"/>
          </a:xfrm>
          <a:custGeom>
            <a:avLst/>
            <a:gdLst/>
            <a:ahLst/>
            <a:cxnLst/>
            <a:rect l="l" t="t" r="r" b="b"/>
            <a:pathLst>
              <a:path w="12245901" h="13896058">
                <a:moveTo>
                  <a:pt x="0" y="0"/>
                </a:moveTo>
                <a:lnTo>
                  <a:pt x="12245900" y="0"/>
                </a:lnTo>
                <a:lnTo>
                  <a:pt x="12245900" y="13896058"/>
                </a:lnTo>
                <a:lnTo>
                  <a:pt x="0" y="13896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4" name="Group 4"/>
          <p:cNvGrpSpPr/>
          <p:nvPr/>
        </p:nvGrpSpPr>
        <p:grpSpPr>
          <a:xfrm>
            <a:off x="-1111269" y="557709"/>
            <a:ext cx="2595838" cy="2750615"/>
            <a:chOff x="0" y="0"/>
            <a:chExt cx="3461117" cy="3667487"/>
          </a:xfrm>
        </p:grpSpPr>
        <p:grpSp>
          <p:nvGrpSpPr>
            <p:cNvPr id="5" name="Group 5"/>
            <p:cNvGrpSpPr/>
            <p:nvPr/>
          </p:nvGrpSpPr>
          <p:grpSpPr>
            <a:xfrm rot="1600490">
              <a:off x="665824" y="408699"/>
              <a:ext cx="2386594" cy="238659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2700000">
              <a:off x="494280" y="786613"/>
              <a:ext cx="2386594" cy="2386594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15259701" y="7418070"/>
            <a:ext cx="4583484" cy="4856775"/>
            <a:chOff x="0" y="0"/>
            <a:chExt cx="6111312" cy="6475701"/>
          </a:xfrm>
        </p:grpSpPr>
        <p:grpSp>
          <p:nvGrpSpPr>
            <p:cNvPr id="12" name="Group 12"/>
            <p:cNvGrpSpPr/>
            <p:nvPr/>
          </p:nvGrpSpPr>
          <p:grpSpPr>
            <a:xfrm rot="1600490">
              <a:off x="1175649" y="721641"/>
              <a:ext cx="4214022" cy="421402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2700000">
              <a:off x="872752" y="1388927"/>
              <a:ext cx="4214022" cy="421402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-4701179">
            <a:off x="13892486" y="8670142"/>
            <a:ext cx="1110124" cy="1176315"/>
            <a:chOff x="0" y="0"/>
            <a:chExt cx="1480165" cy="1568421"/>
          </a:xfrm>
        </p:grpSpPr>
        <p:grpSp>
          <p:nvGrpSpPr>
            <p:cNvPr id="19" name="Group 19"/>
            <p:cNvGrpSpPr/>
            <p:nvPr/>
          </p:nvGrpSpPr>
          <p:grpSpPr>
            <a:xfrm rot="1600490">
              <a:off x="284743" y="174782"/>
              <a:ext cx="1020640" cy="1020640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2700000">
              <a:off x="211381" y="336399"/>
              <a:ext cx="1020640" cy="102064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1028700" y="2957418"/>
            <a:ext cx="16230600" cy="595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Η εργασία επικεντρώνεται στην πρόβλεψη παραπομπών (citations) μεταξύ επιστημονικών άρθρων, με βάση τα δεδομένα που μας δόθηκαν.</a:t>
            </a:r>
          </a:p>
          <a:p>
            <a:pPr algn="l">
              <a:lnSpc>
                <a:spcPts val="36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36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36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Για την επίτευξη του στόχου αξιοποιούνται πληροφορίες από: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το κείμενο του κάθε άρθρου (στο abstracts.txt),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τους συγγραφείς του (στο authors.txt),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τη θέση του στο citation graph (απο το edgelist.txt).</a:t>
            </a:r>
          </a:p>
          <a:p>
            <a:pPr algn="l">
              <a:lnSpc>
                <a:spcPts val="36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36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36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Τελικός σκοπός είναι η κατασκευή ενός μοντέλου ικανό να αναγνωρίζει αν υπάρχει citation ανάμεσα σε δύο άρθρα.</a:t>
            </a:r>
          </a:p>
          <a:p>
            <a:pPr algn="l">
              <a:lnSpc>
                <a:spcPts val="36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828153" y="1260582"/>
            <a:ext cx="1263169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-174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 Στόχος της Εργασίας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D32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69200" y="2991379"/>
            <a:ext cx="8188452" cy="8229600"/>
          </a:xfrm>
          <a:custGeom>
            <a:avLst/>
            <a:gdLst/>
            <a:ahLst/>
            <a:cxnLst/>
            <a:rect l="l" t="t" r="r" b="b"/>
            <a:pathLst>
              <a:path w="8188452" h="8229600">
                <a:moveTo>
                  <a:pt x="0" y="0"/>
                </a:moveTo>
                <a:lnTo>
                  <a:pt x="8188452" y="0"/>
                </a:lnTo>
                <a:lnTo>
                  <a:pt x="81884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-1768856">
            <a:off x="2194724" y="431178"/>
            <a:ext cx="12021717" cy="12082127"/>
          </a:xfrm>
          <a:custGeom>
            <a:avLst/>
            <a:gdLst/>
            <a:ahLst/>
            <a:cxnLst/>
            <a:rect l="l" t="t" r="r" b="b"/>
            <a:pathLst>
              <a:path w="12021717" h="12082127">
                <a:moveTo>
                  <a:pt x="0" y="0"/>
                </a:moveTo>
                <a:lnTo>
                  <a:pt x="12021717" y="0"/>
                </a:lnTo>
                <a:lnTo>
                  <a:pt x="12021717" y="12082127"/>
                </a:lnTo>
                <a:lnTo>
                  <a:pt x="0" y="1208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 rot="-8276407">
            <a:off x="-2372279" y="-2729383"/>
            <a:ext cx="5885463" cy="5458767"/>
          </a:xfrm>
          <a:custGeom>
            <a:avLst/>
            <a:gdLst/>
            <a:ahLst/>
            <a:cxnLst/>
            <a:rect l="l" t="t" r="r" b="b"/>
            <a:pathLst>
              <a:path w="5885463" h="5458767">
                <a:moveTo>
                  <a:pt x="0" y="0"/>
                </a:moveTo>
                <a:lnTo>
                  <a:pt x="5885463" y="0"/>
                </a:lnTo>
                <a:lnTo>
                  <a:pt x="5885463" y="5458766"/>
                </a:lnTo>
                <a:lnTo>
                  <a:pt x="0" y="5458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5" name="Group 5"/>
          <p:cNvGrpSpPr/>
          <p:nvPr/>
        </p:nvGrpSpPr>
        <p:grpSpPr>
          <a:xfrm rot="-6289880">
            <a:off x="4078759" y="6928980"/>
            <a:ext cx="5221852" cy="5533206"/>
            <a:chOff x="0" y="0"/>
            <a:chExt cx="6962470" cy="7377609"/>
          </a:xfrm>
        </p:grpSpPr>
        <p:grpSp>
          <p:nvGrpSpPr>
            <p:cNvPr id="6" name="Group 6"/>
            <p:cNvGrpSpPr/>
            <p:nvPr/>
          </p:nvGrpSpPr>
          <p:grpSpPr>
            <a:xfrm rot="1600490">
              <a:off x="1339389" y="822148"/>
              <a:ext cx="4800933" cy="4800933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2700000">
              <a:off x="994306" y="1582370"/>
              <a:ext cx="4800933" cy="480093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-4701179">
            <a:off x="7865277" y="3156296"/>
            <a:ext cx="1315009" cy="1393416"/>
            <a:chOff x="0" y="0"/>
            <a:chExt cx="1753345" cy="1857889"/>
          </a:xfrm>
        </p:grpSpPr>
        <p:grpSp>
          <p:nvGrpSpPr>
            <p:cNvPr id="13" name="Group 13"/>
            <p:cNvGrpSpPr/>
            <p:nvPr/>
          </p:nvGrpSpPr>
          <p:grpSpPr>
            <a:xfrm rot="1600490">
              <a:off x="337296" y="207040"/>
              <a:ext cx="1209009" cy="120900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2700000">
              <a:off x="250394" y="398485"/>
              <a:ext cx="1209009" cy="120900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4618588">
            <a:off x="518849" y="-309922"/>
            <a:ext cx="1315009" cy="1393416"/>
            <a:chOff x="0" y="0"/>
            <a:chExt cx="1753345" cy="1857889"/>
          </a:xfrm>
        </p:grpSpPr>
        <p:grpSp>
          <p:nvGrpSpPr>
            <p:cNvPr id="20" name="Group 20"/>
            <p:cNvGrpSpPr/>
            <p:nvPr/>
          </p:nvGrpSpPr>
          <p:grpSpPr>
            <a:xfrm rot="1600490">
              <a:off x="337296" y="207040"/>
              <a:ext cx="1209009" cy="120900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2700000">
              <a:off x="250394" y="398485"/>
              <a:ext cx="1209009" cy="120900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-5603489" y="-1290733"/>
            <a:ext cx="11580277" cy="9886662"/>
          </a:xfrm>
          <a:custGeom>
            <a:avLst/>
            <a:gdLst/>
            <a:ahLst/>
            <a:cxnLst/>
            <a:rect l="l" t="t" r="r" b="b"/>
            <a:pathLst>
              <a:path w="11580277" h="9886662">
                <a:moveTo>
                  <a:pt x="0" y="0"/>
                </a:moveTo>
                <a:lnTo>
                  <a:pt x="11580277" y="0"/>
                </a:lnTo>
                <a:lnTo>
                  <a:pt x="11580277" y="9886662"/>
                </a:lnTo>
                <a:lnTo>
                  <a:pt x="0" y="988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7" name="TextBox 27"/>
          <p:cNvSpPr txBox="1"/>
          <p:nvPr/>
        </p:nvSpPr>
        <p:spPr>
          <a:xfrm>
            <a:off x="2828153" y="1260582"/>
            <a:ext cx="1263169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spc="-174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Προεπεξεργασία των Δεδομένων</a:t>
            </a:r>
          </a:p>
        </p:txBody>
      </p:sp>
      <p:sp>
        <p:nvSpPr>
          <p:cNvPr id="28" name="AutoShape 28"/>
          <p:cNvSpPr/>
          <p:nvPr/>
        </p:nvSpPr>
        <p:spPr>
          <a:xfrm flipV="1">
            <a:off x="5981551" y="2785285"/>
            <a:ext cx="0" cy="6632877"/>
          </a:xfrm>
          <a:prstGeom prst="line">
            <a:avLst/>
          </a:prstGeom>
          <a:ln w="9525" cap="flat">
            <a:solidFill>
              <a:srgbClr val="201D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29" name="AutoShape 29"/>
          <p:cNvSpPr/>
          <p:nvPr/>
        </p:nvSpPr>
        <p:spPr>
          <a:xfrm flipV="1">
            <a:off x="11649618" y="2785285"/>
            <a:ext cx="0" cy="6632877"/>
          </a:xfrm>
          <a:prstGeom prst="line">
            <a:avLst/>
          </a:prstGeom>
          <a:ln w="9525" cap="flat">
            <a:solidFill>
              <a:srgbClr val="201D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30" name="TextBox 30"/>
          <p:cNvSpPr txBox="1"/>
          <p:nvPr/>
        </p:nvSpPr>
        <p:spPr>
          <a:xfrm>
            <a:off x="1028700" y="3681575"/>
            <a:ext cx="4948088" cy="474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spc="159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Abstracts</a:t>
            </a:r>
          </a:p>
          <a:p>
            <a:pPr algn="ctr">
              <a:lnSpc>
                <a:spcPts val="3300"/>
              </a:lnSpc>
            </a:pPr>
            <a:endParaRPr lang="en-US" sz="3999" spc="159">
              <a:solidFill>
                <a:srgbClr val="201D32"/>
              </a:solidFill>
              <a:latin typeface="Cardo"/>
              <a:ea typeface="Cardo"/>
              <a:cs typeface="Cardo"/>
              <a:sym typeface="Cardo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– Τα IDs μετατράπηκαν 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σε string για ασφαλές merging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– Αφαιρέθηκαν κενές εγγραφές (ΝαΝ), lowercasing και απλό tokenization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81551" y="3681575"/>
            <a:ext cx="5668067" cy="47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spc="159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Authors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endParaRPr lang="en-US" sz="3999" spc="159">
              <a:solidFill>
                <a:srgbClr val="201D32"/>
              </a:solidFill>
              <a:latin typeface="Cardo"/>
              <a:ea typeface="Cardo"/>
              <a:cs typeface="Cardo"/>
              <a:sym typeface="Cardo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– Για κάθε paper, 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καταγράφηκε το σύνολο των συγγραφέων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– Οι πληροφορίες αυτές χρησιμοποιούνται για υπολογισμό ομοιότητας 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μεταξύ συγγραφέων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663905" y="3681575"/>
            <a:ext cx="5595395" cy="433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spc="159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Edgelist</a:t>
            </a:r>
          </a:p>
          <a:p>
            <a:pPr algn="ctr">
              <a:lnSpc>
                <a:spcPts val="3300"/>
              </a:lnSpc>
            </a:pPr>
            <a:endParaRPr lang="en-US" sz="3999" spc="159">
              <a:solidFill>
                <a:srgbClr val="201D32"/>
              </a:solidFill>
              <a:latin typeface="Cardo"/>
              <a:ea typeface="Cardo"/>
              <a:cs typeface="Cardo"/>
              <a:sym typeface="Cardo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–  Δημιουργήθηκε κατευθυνόμενος γράφος από τις σχέσεις ανάμεσα στα άρθρα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– Κόμβοι = άρθρα,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Ακμές = παραπομπές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D32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7283" y="-2314815"/>
            <a:ext cx="12967092" cy="10600598"/>
          </a:xfrm>
          <a:custGeom>
            <a:avLst/>
            <a:gdLst/>
            <a:ahLst/>
            <a:cxnLst/>
            <a:rect l="l" t="t" r="r" b="b"/>
            <a:pathLst>
              <a:path w="12967092" h="10600598">
                <a:moveTo>
                  <a:pt x="0" y="0"/>
                </a:moveTo>
                <a:lnTo>
                  <a:pt x="12967092" y="0"/>
                </a:lnTo>
                <a:lnTo>
                  <a:pt x="12967092" y="10600597"/>
                </a:lnTo>
                <a:lnTo>
                  <a:pt x="0" y="10600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3" name="Group 3"/>
          <p:cNvGrpSpPr/>
          <p:nvPr/>
        </p:nvGrpSpPr>
        <p:grpSpPr>
          <a:xfrm>
            <a:off x="4536455" y="552666"/>
            <a:ext cx="5678944" cy="6017552"/>
            <a:chOff x="0" y="0"/>
            <a:chExt cx="7571925" cy="8023403"/>
          </a:xfrm>
        </p:grpSpPr>
        <p:grpSp>
          <p:nvGrpSpPr>
            <p:cNvPr id="4" name="Group 4"/>
            <p:cNvGrpSpPr/>
            <p:nvPr/>
          </p:nvGrpSpPr>
          <p:grpSpPr>
            <a:xfrm rot="1600490">
              <a:off x="1456631" y="894115"/>
              <a:ext cx="5221179" cy="5221179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2700000">
              <a:off x="1081342" y="1720882"/>
              <a:ext cx="5221179" cy="522117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4072729" y="4643890"/>
            <a:ext cx="1433351" cy="1555433"/>
            <a:chOff x="0" y="0"/>
            <a:chExt cx="1911135" cy="2073910"/>
          </a:xfrm>
        </p:grpSpPr>
        <p:grpSp>
          <p:nvGrpSpPr>
            <p:cNvPr id="11" name="Group 11"/>
            <p:cNvGrpSpPr/>
            <p:nvPr/>
          </p:nvGrpSpPr>
          <p:grpSpPr>
            <a:xfrm>
              <a:off x="363905" y="0"/>
              <a:ext cx="1352995" cy="135299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41426" tIns="41426" rIns="41426" bIns="41426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785945">
              <a:off x="363905" y="135716"/>
              <a:ext cx="1352995" cy="135299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41426" tIns="41426" rIns="41426" bIns="41426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2531853">
              <a:off x="279070" y="441845"/>
              <a:ext cx="1352995" cy="135299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41426" tIns="41426" rIns="41426" bIns="41426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 rot="2098626">
            <a:off x="12404196" y="5184858"/>
            <a:ext cx="7117434" cy="8719674"/>
          </a:xfrm>
          <a:custGeom>
            <a:avLst/>
            <a:gdLst/>
            <a:ahLst/>
            <a:cxnLst/>
            <a:rect l="l" t="t" r="r" b="b"/>
            <a:pathLst>
              <a:path w="7117434" h="8719674">
                <a:moveTo>
                  <a:pt x="0" y="0"/>
                </a:moveTo>
                <a:lnTo>
                  <a:pt x="7117434" y="0"/>
                </a:lnTo>
                <a:lnTo>
                  <a:pt x="7117434" y="8719674"/>
                </a:lnTo>
                <a:lnTo>
                  <a:pt x="0" y="8719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21" name="Group 21"/>
          <p:cNvGrpSpPr/>
          <p:nvPr/>
        </p:nvGrpSpPr>
        <p:grpSpPr>
          <a:xfrm rot="-5095630">
            <a:off x="14003363" y="9006416"/>
            <a:ext cx="2390998" cy="2533562"/>
            <a:chOff x="0" y="0"/>
            <a:chExt cx="3187997" cy="3378082"/>
          </a:xfrm>
        </p:grpSpPr>
        <p:grpSp>
          <p:nvGrpSpPr>
            <p:cNvPr id="22" name="Group 22"/>
            <p:cNvGrpSpPr/>
            <p:nvPr/>
          </p:nvGrpSpPr>
          <p:grpSpPr>
            <a:xfrm rot="1600490">
              <a:off x="613283" y="376448"/>
              <a:ext cx="2198266" cy="219826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2700000">
              <a:off x="455276" y="724541"/>
              <a:ext cx="2198266" cy="219826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2828153" y="1260582"/>
            <a:ext cx="1263169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-174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Κειμενικά Χαρακτηριστικά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2704275"/>
            <a:ext cx="16230600" cy="85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Αξιοποιούνται τα abstracts των άρθρων για τη μέτρηση θεματικής ή νοηματικής ομοιότητας.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4145380"/>
            <a:ext cx="8430911" cy="127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TF-IDF : Υπολογίζεται similarity με βάση τις λέξεις των abstracts, δίνοντας μεγαλύτερη βαρύτητα σε όσες είναι πιο χαρακτηριστικές.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04899" y="6123120"/>
            <a:ext cx="9654401" cy="127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Sentence-BERT : Χρησιμοποιείται προεκπαιδευμένο μοντέλο για την παραγωγή embeddings και η similarity μετριέται με βάση το νόημα.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8199446"/>
            <a:ext cx="8430911" cy="85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Lexical Features : Υπολογίζονται κοινές λέξεις και λόγοι μήκους μεταξύ των abstracts.</a:t>
            </a:r>
          </a:p>
        </p:txBody>
      </p:sp>
      <p:sp>
        <p:nvSpPr>
          <p:cNvPr id="33" name="AutoShape 33"/>
          <p:cNvSpPr/>
          <p:nvPr/>
        </p:nvSpPr>
        <p:spPr>
          <a:xfrm>
            <a:off x="1028700" y="5762838"/>
            <a:ext cx="12172950" cy="0"/>
          </a:xfrm>
          <a:prstGeom prst="line">
            <a:avLst/>
          </a:prstGeom>
          <a:ln w="9525" cap="flat">
            <a:solidFill>
              <a:srgbClr val="201D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34" name="AutoShape 34"/>
          <p:cNvSpPr/>
          <p:nvPr/>
        </p:nvSpPr>
        <p:spPr>
          <a:xfrm flipV="1">
            <a:off x="5316263" y="7737483"/>
            <a:ext cx="11943037" cy="0"/>
          </a:xfrm>
          <a:prstGeom prst="line">
            <a:avLst/>
          </a:prstGeom>
          <a:ln w="9525" cap="flat">
            <a:solidFill>
              <a:srgbClr val="201D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35" name="TextBox 3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D32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27309">
            <a:off x="-3511698" y="5336149"/>
            <a:ext cx="7117434" cy="8719674"/>
          </a:xfrm>
          <a:custGeom>
            <a:avLst/>
            <a:gdLst/>
            <a:ahLst/>
            <a:cxnLst/>
            <a:rect l="l" t="t" r="r" b="b"/>
            <a:pathLst>
              <a:path w="7117434" h="8719674">
                <a:moveTo>
                  <a:pt x="0" y="0"/>
                </a:moveTo>
                <a:lnTo>
                  <a:pt x="7117433" y="0"/>
                </a:lnTo>
                <a:lnTo>
                  <a:pt x="7117433" y="8719674"/>
                </a:lnTo>
                <a:lnTo>
                  <a:pt x="0" y="8719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984919">
            <a:off x="7942789" y="-3699691"/>
            <a:ext cx="12359798" cy="10135034"/>
          </a:xfrm>
          <a:custGeom>
            <a:avLst/>
            <a:gdLst/>
            <a:ahLst/>
            <a:cxnLst/>
            <a:rect l="l" t="t" r="r" b="b"/>
            <a:pathLst>
              <a:path w="12359798" h="10135034">
                <a:moveTo>
                  <a:pt x="0" y="0"/>
                </a:moveTo>
                <a:lnTo>
                  <a:pt x="12359798" y="0"/>
                </a:lnTo>
                <a:lnTo>
                  <a:pt x="12359798" y="10135034"/>
                </a:lnTo>
                <a:lnTo>
                  <a:pt x="0" y="10135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4" name="Group 4"/>
          <p:cNvGrpSpPr/>
          <p:nvPr/>
        </p:nvGrpSpPr>
        <p:grpSpPr>
          <a:xfrm rot="7876641">
            <a:off x="12662262" y="-2083685"/>
            <a:ext cx="6161926" cy="6529332"/>
            <a:chOff x="0" y="0"/>
            <a:chExt cx="8215901" cy="8705777"/>
          </a:xfrm>
        </p:grpSpPr>
        <p:grpSp>
          <p:nvGrpSpPr>
            <p:cNvPr id="5" name="Group 5"/>
            <p:cNvGrpSpPr/>
            <p:nvPr/>
          </p:nvGrpSpPr>
          <p:grpSpPr>
            <a:xfrm rot="1600490">
              <a:off x="1580515" y="970157"/>
              <a:ext cx="5665230" cy="566523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2700000">
              <a:off x="1173307" y="1867239"/>
              <a:ext cx="5665230" cy="566523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 rot="7552289">
            <a:off x="11070156" y="533294"/>
            <a:ext cx="1583865" cy="1678303"/>
            <a:chOff x="0" y="0"/>
            <a:chExt cx="2111820" cy="2237738"/>
          </a:xfrm>
        </p:grpSpPr>
        <p:grpSp>
          <p:nvGrpSpPr>
            <p:cNvPr id="12" name="Group 12"/>
            <p:cNvGrpSpPr/>
            <p:nvPr/>
          </p:nvGrpSpPr>
          <p:grpSpPr>
            <a:xfrm rot="1600490">
              <a:off x="406256" y="249370"/>
              <a:ext cx="1456194" cy="145619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8615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2700000">
              <a:off x="301588" y="479956"/>
              <a:ext cx="1456194" cy="1456194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8615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-3663199">
            <a:off x="113223" y="8899227"/>
            <a:ext cx="2440231" cy="2585730"/>
            <a:chOff x="0" y="0"/>
            <a:chExt cx="3253641" cy="3447640"/>
          </a:xfrm>
        </p:grpSpPr>
        <p:grpSp>
          <p:nvGrpSpPr>
            <p:cNvPr id="19" name="Group 19"/>
            <p:cNvGrpSpPr/>
            <p:nvPr/>
          </p:nvGrpSpPr>
          <p:grpSpPr>
            <a:xfrm rot="1600490">
              <a:off x="625911" y="384199"/>
              <a:ext cx="2243530" cy="2243530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8615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2700000">
              <a:off x="464650" y="739460"/>
              <a:ext cx="2243530" cy="224353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8615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2828153" y="1260582"/>
            <a:ext cx="1263169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-174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Χαρακτηριστικά Γράφου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9144000" y="4402692"/>
            <a:ext cx="0" cy="4095972"/>
          </a:xfrm>
          <a:prstGeom prst="line">
            <a:avLst/>
          </a:prstGeom>
          <a:ln w="9525" cap="flat">
            <a:solidFill>
              <a:srgbClr val="201D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27" name="TextBox 27"/>
          <p:cNvSpPr txBox="1"/>
          <p:nvPr/>
        </p:nvSpPr>
        <p:spPr>
          <a:xfrm>
            <a:off x="1028700" y="2837320"/>
            <a:ext cx="16230600" cy="85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Χρησιμοποιείται ο citation graph, ο οποίος προκύπτει από το αρχείο edgelist.txt, για την εξαγωγή δομικών πληροφοριών ανάμεσα σε δύο άρθρα.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4615372"/>
            <a:ext cx="7457741" cy="127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Common Neighbors : Υπολογίζεται πόσοι κοινοί γείτονες υπάρχουν μεταξύ δύο άρθρων στον μη κατευθυνόμενο γράφο.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01559" y="4615372"/>
            <a:ext cx="7457741" cy="127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Jaccard Coefficient : Υπολογίζεται η αναλογία κοινών γειτόνων ως προς το σύνολο των διαφορετικών γειτόνων.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6850493"/>
            <a:ext cx="7457741" cy="127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Adamic-Adar Index : Δίνεται μεγαλύτερη βαρύτητα σε κοινούς γείτονες που εμφανίζονται σπανιότερα στον γράφο.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01559" y="6850493"/>
            <a:ext cx="7457741" cy="127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Shortest Path Length : Μετριέται η μικρότερη απόσταση ανάμεσα σε δύο άρθρα στον κατευθυνόμενο γράφο.</a:t>
            </a:r>
          </a:p>
        </p:txBody>
      </p:sp>
      <p:sp>
        <p:nvSpPr>
          <p:cNvPr id="32" name="AutoShape 32"/>
          <p:cNvSpPr/>
          <p:nvPr/>
        </p:nvSpPr>
        <p:spPr>
          <a:xfrm flipH="1" flipV="1">
            <a:off x="7184803" y="6359955"/>
            <a:ext cx="3918394" cy="0"/>
          </a:xfrm>
          <a:prstGeom prst="line">
            <a:avLst/>
          </a:prstGeom>
          <a:ln w="9525" cap="flat">
            <a:solidFill>
              <a:srgbClr val="201D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33" name="TextBox 3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D32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1781502" y="-1989754"/>
            <a:ext cx="7252335" cy="8229600"/>
          </a:xfrm>
          <a:custGeom>
            <a:avLst/>
            <a:gdLst/>
            <a:ahLst/>
            <a:cxnLst/>
            <a:rect l="l" t="t" r="r" b="b"/>
            <a:pathLst>
              <a:path w="7252335" h="8229600">
                <a:moveTo>
                  <a:pt x="0" y="0"/>
                </a:moveTo>
                <a:lnTo>
                  <a:pt x="7252335" y="0"/>
                </a:lnTo>
                <a:lnTo>
                  <a:pt x="72523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>
            <a:off x="8802348" y="-4006007"/>
            <a:ext cx="10031001" cy="8229600"/>
          </a:xfrm>
          <a:custGeom>
            <a:avLst/>
            <a:gdLst/>
            <a:ahLst/>
            <a:cxnLst/>
            <a:rect l="l" t="t" r="r" b="b"/>
            <a:pathLst>
              <a:path w="10031001" h="8229600">
                <a:moveTo>
                  <a:pt x="0" y="0"/>
                </a:moveTo>
                <a:lnTo>
                  <a:pt x="10031000" y="0"/>
                </a:lnTo>
                <a:lnTo>
                  <a:pt x="10031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>
            <a:off x="9644662" y="4852243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5" name="Group 5"/>
          <p:cNvGrpSpPr/>
          <p:nvPr/>
        </p:nvGrpSpPr>
        <p:grpSpPr>
          <a:xfrm rot="-8381854">
            <a:off x="11578705" y="7539946"/>
            <a:ext cx="4854419" cy="5143865"/>
            <a:chOff x="0" y="0"/>
            <a:chExt cx="6472558" cy="6858486"/>
          </a:xfrm>
        </p:grpSpPr>
        <p:grpSp>
          <p:nvGrpSpPr>
            <p:cNvPr id="6" name="Group 6"/>
            <p:cNvGrpSpPr/>
            <p:nvPr/>
          </p:nvGrpSpPr>
          <p:grpSpPr>
            <a:xfrm rot="1600490">
              <a:off x="1245143" y="764298"/>
              <a:ext cx="4463117" cy="446311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2700000">
              <a:off x="924342" y="1471027"/>
              <a:ext cx="4463117" cy="446311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-9865296">
            <a:off x="-975032" y="-1150958"/>
            <a:ext cx="4854419" cy="5143865"/>
            <a:chOff x="0" y="0"/>
            <a:chExt cx="6472558" cy="6858486"/>
          </a:xfrm>
        </p:grpSpPr>
        <p:grpSp>
          <p:nvGrpSpPr>
            <p:cNvPr id="13" name="Group 13"/>
            <p:cNvGrpSpPr/>
            <p:nvPr/>
          </p:nvGrpSpPr>
          <p:grpSpPr>
            <a:xfrm rot="1600490">
              <a:off x="1245143" y="764298"/>
              <a:ext cx="4463117" cy="446311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2700000">
              <a:off x="924342" y="1471027"/>
              <a:ext cx="4463117" cy="4463117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7552289">
            <a:off x="15584613" y="8374348"/>
            <a:ext cx="1583865" cy="1678303"/>
            <a:chOff x="0" y="0"/>
            <a:chExt cx="2111820" cy="2237738"/>
          </a:xfrm>
        </p:grpSpPr>
        <p:grpSp>
          <p:nvGrpSpPr>
            <p:cNvPr id="20" name="Group 20"/>
            <p:cNvGrpSpPr/>
            <p:nvPr/>
          </p:nvGrpSpPr>
          <p:grpSpPr>
            <a:xfrm rot="1600490">
              <a:off x="406256" y="249370"/>
              <a:ext cx="1456194" cy="1456194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8615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2700000">
              <a:off x="301588" y="479956"/>
              <a:ext cx="1456194" cy="1456194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8615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90500" y="209550"/>
                <a:ext cx="431800" cy="412750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199"/>
                  </a:lnSpc>
                </a:pPr>
                <a:endParaRPr/>
              </a:p>
            </p:txBody>
          </p:sp>
        </p:grpSp>
      </p:grpSp>
      <p:sp>
        <p:nvSpPr>
          <p:cNvPr id="26" name="TextBox 26"/>
          <p:cNvSpPr txBox="1"/>
          <p:nvPr/>
        </p:nvSpPr>
        <p:spPr>
          <a:xfrm>
            <a:off x="2828153" y="1260582"/>
            <a:ext cx="1263169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-174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Χαρακτηριστικά Συγγραφέων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3164140"/>
            <a:ext cx="16230600" cy="4257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Εκτός από το περιεχόμενο των άρθρων και τις συνδέσεις τους στον γράφο, αξιοποιείται και η πληροφορία για τους συγγραφείς. Η σύνδεση μεταξύ άρθρων μπορεί να οφείλεται σε κοινές ερευνητικές ομάδες ή προηγούμενη συνεργασία.</a:t>
            </a:r>
          </a:p>
          <a:p>
            <a:pPr algn="l">
              <a:lnSpc>
                <a:spcPts val="42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42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– Από το αρχείο authors.txt, καταγράφηκε το σύνολο συγγραφέων για κάθε άρθρο.</a:t>
            </a:r>
          </a:p>
          <a:p>
            <a:pPr algn="l">
              <a:lnSpc>
                <a:spcPts val="4200"/>
              </a:lnSpc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4200"/>
              </a:lnSpc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– Η πληροφορία αυτή χρησιμοποιείται για τον υπολογισμό της ομοιότητας μεταξύ δύο άρθρων, με βάση την αναλογία κοινών συγγραφέων (Jaccard Similarity).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D32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24646">
            <a:off x="8782734" y="-4391206"/>
            <a:ext cx="10556071" cy="11978520"/>
          </a:xfrm>
          <a:custGeom>
            <a:avLst/>
            <a:gdLst/>
            <a:ahLst/>
            <a:cxnLst/>
            <a:rect l="l" t="t" r="r" b="b"/>
            <a:pathLst>
              <a:path w="10556071" h="11978520">
                <a:moveTo>
                  <a:pt x="0" y="0"/>
                </a:moveTo>
                <a:lnTo>
                  <a:pt x="10556071" y="0"/>
                </a:lnTo>
                <a:lnTo>
                  <a:pt x="10556071" y="11978520"/>
                </a:lnTo>
                <a:lnTo>
                  <a:pt x="0" y="1197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2211474">
            <a:off x="-2943105" y="5248275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4" name="Group 4"/>
          <p:cNvGrpSpPr/>
          <p:nvPr/>
        </p:nvGrpSpPr>
        <p:grpSpPr>
          <a:xfrm rot="-7283669">
            <a:off x="14207375" y="-1629246"/>
            <a:ext cx="3797456" cy="4023880"/>
            <a:chOff x="0" y="0"/>
            <a:chExt cx="5063274" cy="5365173"/>
          </a:xfrm>
        </p:grpSpPr>
        <p:grpSp>
          <p:nvGrpSpPr>
            <p:cNvPr id="5" name="Group 5"/>
            <p:cNvGrpSpPr/>
            <p:nvPr/>
          </p:nvGrpSpPr>
          <p:grpSpPr>
            <a:xfrm rot="1600490">
              <a:off x="974035" y="597886"/>
              <a:ext cx="3491353" cy="3491353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2700000">
              <a:off x="723083" y="1150737"/>
              <a:ext cx="3491353" cy="349135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 rot="764135">
            <a:off x="12734185" y="674892"/>
            <a:ext cx="1315009" cy="1393416"/>
            <a:chOff x="0" y="0"/>
            <a:chExt cx="1753345" cy="1857889"/>
          </a:xfrm>
        </p:grpSpPr>
        <p:grpSp>
          <p:nvGrpSpPr>
            <p:cNvPr id="12" name="Group 12"/>
            <p:cNvGrpSpPr/>
            <p:nvPr/>
          </p:nvGrpSpPr>
          <p:grpSpPr>
            <a:xfrm rot="1600490">
              <a:off x="337296" y="207040"/>
              <a:ext cx="1209009" cy="120900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2700000">
              <a:off x="250394" y="398485"/>
              <a:ext cx="1209009" cy="1209009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764135">
            <a:off x="278158" y="9361185"/>
            <a:ext cx="1640684" cy="1738510"/>
            <a:chOff x="0" y="0"/>
            <a:chExt cx="2187578" cy="2318013"/>
          </a:xfrm>
        </p:grpSpPr>
        <p:grpSp>
          <p:nvGrpSpPr>
            <p:cNvPr id="19" name="Group 19"/>
            <p:cNvGrpSpPr/>
            <p:nvPr/>
          </p:nvGrpSpPr>
          <p:grpSpPr>
            <a:xfrm rot="1600490">
              <a:off x="420830" y="258316"/>
              <a:ext cx="1508433" cy="1508433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2700000">
              <a:off x="312407" y="497174"/>
              <a:ext cx="1508433" cy="150843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43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2828153" y="1260582"/>
            <a:ext cx="1263169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-174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 Ενοποίηση Δεδομένων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2656021"/>
            <a:ext cx="16230600" cy="60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120" dirty="0" err="1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Όλ</a:t>
            </a:r>
            <a:r>
              <a:rPr lang="en-US" sz="3000" spc="120" dirty="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α τα επιμέρους χαρακτηριστικά συγκεντρώνονται και οργανώνονται σε ενιαίο dataset, ώστε να χρησιμοποιηθούν ως είσοδος για το μοντέλο.</a:t>
            </a:r>
          </a:p>
          <a:p>
            <a:pPr algn="l">
              <a:lnSpc>
                <a:spcPts val="3900"/>
              </a:lnSpc>
            </a:pPr>
            <a:endParaRPr lang="en-US" sz="3000" spc="120" dirty="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4550"/>
              </a:lnSpc>
            </a:pPr>
            <a:r>
              <a:rPr lang="en-US" sz="3500" spc="140" dirty="0" err="1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Συγχώνευση</a:t>
            </a:r>
            <a:endParaRPr lang="en-US" sz="3500" spc="140" dirty="0">
              <a:solidFill>
                <a:srgbClr val="201D32"/>
              </a:solidFill>
              <a:latin typeface="Cardo"/>
              <a:ea typeface="Cardo"/>
              <a:cs typeface="Cardo"/>
              <a:sym typeface="Cardo"/>
            </a:endParaRPr>
          </a:p>
          <a:p>
            <a:pPr algn="l">
              <a:lnSpc>
                <a:spcPts val="3900"/>
              </a:lnSpc>
            </a:pPr>
            <a:r>
              <a:rPr lang="en-US" sz="3000" spc="120" dirty="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spc="120" dirty="0" err="1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Γι</a:t>
            </a:r>
            <a:r>
              <a:rPr lang="en-US" sz="3000" spc="120" dirty="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α κάθε ζεύγος άρθρων, συνδυάζονται όλα τα χαρακτηριστικά που έχουν υπολογιστεί: κειμενικά, γράφου και συγγραφικά. </a:t>
            </a:r>
          </a:p>
          <a:p>
            <a:pPr algn="l">
              <a:lnSpc>
                <a:spcPts val="3900"/>
              </a:lnSpc>
            </a:pPr>
            <a:endParaRPr lang="en-US" sz="3000" spc="120" dirty="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algn="l">
              <a:lnSpc>
                <a:spcPts val="4550"/>
              </a:lnSpc>
            </a:pPr>
            <a:r>
              <a:rPr lang="en-US" sz="3500" spc="140" dirty="0" err="1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Δομή</a:t>
            </a:r>
            <a:r>
              <a:rPr lang="en-US" sz="3500" spc="140" dirty="0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 και </a:t>
            </a:r>
            <a:r>
              <a:rPr lang="en-US" sz="3500" spc="140" dirty="0" err="1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έξοδος</a:t>
            </a:r>
            <a:endParaRPr lang="en-US" sz="3500" spc="140" dirty="0">
              <a:solidFill>
                <a:srgbClr val="201D32"/>
              </a:solidFill>
              <a:latin typeface="Cardo"/>
              <a:ea typeface="Cardo"/>
              <a:cs typeface="Cardo"/>
              <a:sym typeface="Cardo"/>
            </a:endParaRPr>
          </a:p>
          <a:p>
            <a:pPr algn="l">
              <a:lnSpc>
                <a:spcPts val="3900"/>
              </a:lnSpc>
            </a:pPr>
            <a:r>
              <a:rPr lang="en-US" sz="3000" spc="120" dirty="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3000" spc="120" dirty="0" err="1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Το</a:t>
            </a:r>
            <a:r>
              <a:rPr lang="en-US" sz="3000" spc="120" dirty="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 απ</a:t>
            </a:r>
            <a:r>
              <a:rPr lang="en-US" sz="3000" spc="120" dirty="0" err="1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οτέλεσμ</a:t>
            </a:r>
            <a:r>
              <a:rPr lang="en-US" sz="3000" spc="120" dirty="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α είναι ένα πλήρες σύνολο δεδομένων, όπου κάθε γραμμή αντιστοιχεί σε ένα ζεύγος άρθρων. </a:t>
            </a:r>
            <a:r>
              <a:rPr lang="en-US" sz="3000" spc="120" dirty="0" err="1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Δημιουργούντ</a:t>
            </a:r>
            <a:r>
              <a:rPr lang="en-US" sz="3000" spc="120" dirty="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αι τα αρχεία X_train.csv, X_test.csv και y_train.csv, τα οποία χρησιμοποιούνται για εκπαίδευση και αξιολόγηση.</a:t>
            </a:r>
          </a:p>
          <a:p>
            <a:pPr algn="l">
              <a:lnSpc>
                <a:spcPts val="3900"/>
              </a:lnSpc>
            </a:pPr>
            <a:endParaRPr lang="en-US" sz="3000" spc="120" dirty="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D32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24646">
            <a:off x="8782734" y="-4391206"/>
            <a:ext cx="10556071" cy="11978520"/>
          </a:xfrm>
          <a:custGeom>
            <a:avLst/>
            <a:gdLst/>
            <a:ahLst/>
            <a:cxnLst/>
            <a:rect l="l" t="t" r="r" b="b"/>
            <a:pathLst>
              <a:path w="10556071" h="11978520">
                <a:moveTo>
                  <a:pt x="0" y="0"/>
                </a:moveTo>
                <a:lnTo>
                  <a:pt x="10556071" y="0"/>
                </a:lnTo>
                <a:lnTo>
                  <a:pt x="10556071" y="11978520"/>
                </a:lnTo>
                <a:lnTo>
                  <a:pt x="0" y="1197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2211474">
            <a:off x="-2943105" y="5248275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4" name="Group 4"/>
          <p:cNvGrpSpPr/>
          <p:nvPr/>
        </p:nvGrpSpPr>
        <p:grpSpPr>
          <a:xfrm rot="-7283669">
            <a:off x="14207375" y="-1629246"/>
            <a:ext cx="3797456" cy="4023880"/>
            <a:chOff x="0" y="0"/>
            <a:chExt cx="5063274" cy="5365173"/>
          </a:xfrm>
        </p:grpSpPr>
        <p:grpSp>
          <p:nvGrpSpPr>
            <p:cNvPr id="5" name="Group 5"/>
            <p:cNvGrpSpPr/>
            <p:nvPr/>
          </p:nvGrpSpPr>
          <p:grpSpPr>
            <a:xfrm rot="1600490">
              <a:off x="974035" y="597886"/>
              <a:ext cx="3491353" cy="3491353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2700000">
              <a:off x="723083" y="1150737"/>
              <a:ext cx="3491353" cy="349135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462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 rot="764135">
            <a:off x="12734185" y="674892"/>
            <a:ext cx="1315009" cy="1393416"/>
            <a:chOff x="0" y="0"/>
            <a:chExt cx="1753345" cy="1857889"/>
          </a:xfrm>
        </p:grpSpPr>
        <p:grpSp>
          <p:nvGrpSpPr>
            <p:cNvPr id="12" name="Group 12"/>
            <p:cNvGrpSpPr/>
            <p:nvPr/>
          </p:nvGrpSpPr>
          <p:grpSpPr>
            <a:xfrm rot="1600490">
              <a:off x="337296" y="207040"/>
              <a:ext cx="1209009" cy="1209009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2700000">
              <a:off x="250394" y="398485"/>
              <a:ext cx="1209009" cy="1209009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764135">
            <a:off x="278158" y="9361185"/>
            <a:ext cx="1640684" cy="1738510"/>
            <a:chOff x="0" y="0"/>
            <a:chExt cx="2187578" cy="2318013"/>
          </a:xfrm>
        </p:grpSpPr>
        <p:grpSp>
          <p:nvGrpSpPr>
            <p:cNvPr id="19" name="Group 19"/>
            <p:cNvGrpSpPr/>
            <p:nvPr/>
          </p:nvGrpSpPr>
          <p:grpSpPr>
            <a:xfrm rot="1600490">
              <a:off x="420830" y="258316"/>
              <a:ext cx="1508433" cy="1508433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2700000">
              <a:off x="312407" y="497174"/>
              <a:ext cx="1508433" cy="150843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43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>
            <a:off x="0" y="4123078"/>
            <a:ext cx="18288000" cy="3200400"/>
          </a:xfrm>
          <a:custGeom>
            <a:avLst/>
            <a:gdLst/>
            <a:ahLst/>
            <a:cxnLst/>
            <a:rect l="l" t="t" r="r" b="b"/>
            <a:pathLst>
              <a:path w="18288000" h="3200400">
                <a:moveTo>
                  <a:pt x="0" y="0"/>
                </a:moveTo>
                <a:lnTo>
                  <a:pt x="18288000" y="0"/>
                </a:lnTo>
                <a:lnTo>
                  <a:pt x="18288000" y="3200400"/>
                </a:lnTo>
                <a:lnTo>
                  <a:pt x="0" y="3200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6" name="TextBox 26"/>
          <p:cNvSpPr txBox="1"/>
          <p:nvPr/>
        </p:nvSpPr>
        <p:spPr>
          <a:xfrm>
            <a:off x="2828153" y="1260582"/>
            <a:ext cx="1263169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-174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 Ενοποίηση Δεδομένων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18391" y="3211373"/>
            <a:ext cx="8251218" cy="43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Δίνεται ένα δείγμα απο το αρχείο X_train.csv :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D32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1204">
            <a:off x="-1342740" y="-1983827"/>
            <a:ext cx="7032879" cy="8229600"/>
          </a:xfrm>
          <a:custGeom>
            <a:avLst/>
            <a:gdLst/>
            <a:ahLst/>
            <a:cxnLst/>
            <a:rect l="l" t="t" r="r" b="b"/>
            <a:pathLst>
              <a:path w="7032879" h="8229600">
                <a:moveTo>
                  <a:pt x="0" y="0"/>
                </a:moveTo>
                <a:lnTo>
                  <a:pt x="7032879" y="0"/>
                </a:lnTo>
                <a:lnTo>
                  <a:pt x="70328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" name="Freeform 3"/>
          <p:cNvSpPr/>
          <p:nvPr/>
        </p:nvSpPr>
        <p:spPr>
          <a:xfrm rot="1086878">
            <a:off x="8781859" y="523483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4" name="Group 4"/>
          <p:cNvGrpSpPr/>
          <p:nvPr/>
        </p:nvGrpSpPr>
        <p:grpSpPr>
          <a:xfrm rot="10102046">
            <a:off x="14515038" y="7724854"/>
            <a:ext cx="4419261" cy="4682761"/>
            <a:chOff x="0" y="0"/>
            <a:chExt cx="5892349" cy="6243681"/>
          </a:xfrm>
        </p:grpSpPr>
        <p:grpSp>
          <p:nvGrpSpPr>
            <p:cNvPr id="5" name="Group 5"/>
            <p:cNvGrpSpPr/>
            <p:nvPr/>
          </p:nvGrpSpPr>
          <p:grpSpPr>
            <a:xfrm rot="1600490">
              <a:off x="1133527" y="695785"/>
              <a:ext cx="4063037" cy="406303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8615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2700000">
              <a:off x="841482" y="1339162"/>
              <a:ext cx="4063037" cy="4063037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8615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 rot="-9816855">
            <a:off x="698883" y="-2402401"/>
            <a:ext cx="4534435" cy="4804802"/>
            <a:chOff x="0" y="0"/>
            <a:chExt cx="6045913" cy="6406402"/>
          </a:xfrm>
        </p:grpSpPr>
        <p:grpSp>
          <p:nvGrpSpPr>
            <p:cNvPr id="12" name="Group 12"/>
            <p:cNvGrpSpPr/>
            <p:nvPr/>
          </p:nvGrpSpPr>
          <p:grpSpPr>
            <a:xfrm rot="1600490">
              <a:off x="1163068" y="713919"/>
              <a:ext cx="4168926" cy="416892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3297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2700000">
              <a:off x="863413" y="1374063"/>
              <a:ext cx="4168926" cy="4168926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3297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 rot="1677908">
            <a:off x="13527615" y="-3477559"/>
            <a:ext cx="6635896" cy="6154793"/>
          </a:xfrm>
          <a:custGeom>
            <a:avLst/>
            <a:gdLst/>
            <a:ahLst/>
            <a:cxnLst/>
            <a:rect l="l" t="t" r="r" b="b"/>
            <a:pathLst>
              <a:path w="6635896" h="6154793">
                <a:moveTo>
                  <a:pt x="0" y="0"/>
                </a:moveTo>
                <a:lnTo>
                  <a:pt x="6635896" y="0"/>
                </a:lnTo>
                <a:lnTo>
                  <a:pt x="6635896" y="6154793"/>
                </a:lnTo>
                <a:lnTo>
                  <a:pt x="0" y="61547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19" name="Group 19"/>
          <p:cNvGrpSpPr/>
          <p:nvPr/>
        </p:nvGrpSpPr>
        <p:grpSpPr>
          <a:xfrm rot="4150023">
            <a:off x="-538611" y="1387233"/>
            <a:ext cx="1315009" cy="1393416"/>
            <a:chOff x="0" y="0"/>
            <a:chExt cx="1753345" cy="1857889"/>
          </a:xfrm>
        </p:grpSpPr>
        <p:grpSp>
          <p:nvGrpSpPr>
            <p:cNvPr id="20" name="Group 20"/>
            <p:cNvGrpSpPr/>
            <p:nvPr/>
          </p:nvGrpSpPr>
          <p:grpSpPr>
            <a:xfrm rot="1600490">
              <a:off x="337296" y="207040"/>
              <a:ext cx="1209009" cy="120900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2700000">
              <a:off x="250394" y="398485"/>
              <a:ext cx="1209009" cy="120900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-5681785">
            <a:off x="13382012" y="9111506"/>
            <a:ext cx="1097042" cy="1162453"/>
            <a:chOff x="0" y="0"/>
            <a:chExt cx="1462722" cy="1549937"/>
          </a:xfrm>
        </p:grpSpPr>
        <p:grpSp>
          <p:nvGrpSpPr>
            <p:cNvPr id="27" name="Group 27"/>
            <p:cNvGrpSpPr/>
            <p:nvPr/>
          </p:nvGrpSpPr>
          <p:grpSpPr>
            <a:xfrm rot="1600490">
              <a:off x="281388" y="172722"/>
              <a:ext cx="1008612" cy="10086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2700000">
              <a:off x="208890" y="332435"/>
              <a:ext cx="1008612" cy="1008612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2216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l-GR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90500" y="200025"/>
                <a:ext cx="431800" cy="422275"/>
              </a:xfrm>
              <a:prstGeom prst="rect">
                <a:avLst/>
              </a:prstGeom>
            </p:spPr>
            <p:txBody>
              <a:bodyPr lIns="100001" tIns="100001" rIns="100001" bIns="100001" rtlCol="0" anchor="ctr"/>
              <a:lstStyle/>
              <a:p>
                <a:pPr algn="ctr">
                  <a:lnSpc>
                    <a:spcPts val="2200"/>
                  </a:lnSpc>
                </a:pPr>
                <a:endParaRPr/>
              </a:p>
            </p:txBody>
          </p:sp>
        </p:grpSp>
      </p:grpSp>
      <p:sp>
        <p:nvSpPr>
          <p:cNvPr id="33" name="TextBox 33"/>
          <p:cNvSpPr txBox="1"/>
          <p:nvPr/>
        </p:nvSpPr>
        <p:spPr>
          <a:xfrm>
            <a:off x="2828153" y="1260582"/>
            <a:ext cx="1263169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 spc="-174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Επιλεγμένα Μοντέλα</a:t>
            </a:r>
          </a:p>
        </p:txBody>
      </p:sp>
      <p:sp>
        <p:nvSpPr>
          <p:cNvPr id="34" name="AutoShape 34"/>
          <p:cNvSpPr/>
          <p:nvPr/>
        </p:nvSpPr>
        <p:spPr>
          <a:xfrm flipV="1">
            <a:off x="5981551" y="2785285"/>
            <a:ext cx="0" cy="6632877"/>
          </a:xfrm>
          <a:prstGeom prst="line">
            <a:avLst/>
          </a:prstGeom>
          <a:ln w="9525" cap="flat">
            <a:solidFill>
              <a:srgbClr val="201D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35" name="AutoShape 35"/>
          <p:cNvSpPr/>
          <p:nvPr/>
        </p:nvSpPr>
        <p:spPr>
          <a:xfrm flipV="1">
            <a:off x="11649618" y="2785285"/>
            <a:ext cx="0" cy="6632877"/>
          </a:xfrm>
          <a:prstGeom prst="line">
            <a:avLst/>
          </a:prstGeom>
          <a:ln w="9525" cap="flat">
            <a:solidFill>
              <a:srgbClr val="201D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36" name="TextBox 36"/>
          <p:cNvSpPr txBox="1"/>
          <p:nvPr/>
        </p:nvSpPr>
        <p:spPr>
          <a:xfrm>
            <a:off x="870869" y="3472045"/>
            <a:ext cx="4948088" cy="516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spc="159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Logistic Regression</a:t>
            </a:r>
          </a:p>
          <a:p>
            <a:pPr algn="ctr">
              <a:lnSpc>
                <a:spcPts val="3300"/>
              </a:lnSpc>
            </a:pPr>
            <a:endParaRPr lang="en-US" sz="3999" spc="159">
              <a:solidFill>
                <a:srgbClr val="201D32"/>
              </a:solidFill>
              <a:latin typeface="Cardo"/>
              <a:ea typeface="Cardo"/>
              <a:cs typeface="Cardo"/>
              <a:sym typeface="Cardo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Ένα απλό γραμμικό μοντέλο δυαδικής ταξινόμησης, το οποίο χρησιμοποιήθηκε ως baseline. Δεν απαιτεί παραμετροποίηση και επιτρέπει την αρχική αξιολόγηση βασικών χαρακτηριστικών, όπως το TF-IDF.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179007" y="3472045"/>
            <a:ext cx="5273154" cy="516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spc="159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Random Forest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endParaRPr lang="en-US" sz="3999" spc="159">
              <a:solidFill>
                <a:srgbClr val="201D32"/>
              </a:solidFill>
              <a:latin typeface="Cardo"/>
              <a:ea typeface="Cardo"/>
              <a:cs typeface="Cardo"/>
              <a:sym typeface="Cardo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Αποτελεί σύνολο από decision trees που συνδυάζουν τα αποτελέσματά τους. Χρησιμοποιήθηκε με 100 δέντρα και σταθερό seed. Παρέχει μεγαλύτερη σταθερότητα και μπορεί να αποδώσει καλύτερα σε πιο σύνθετα δεδομένα.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016330" y="3472045"/>
            <a:ext cx="5414420" cy="516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spc="159">
                <a:solidFill>
                  <a:srgbClr val="201D32"/>
                </a:solidFill>
                <a:latin typeface="Cardo"/>
                <a:ea typeface="Cardo"/>
                <a:cs typeface="Cardo"/>
                <a:sym typeface="Cardo"/>
              </a:rPr>
              <a:t>XGBoost</a:t>
            </a:r>
          </a:p>
          <a:p>
            <a:pPr algn="ctr">
              <a:lnSpc>
                <a:spcPts val="3300"/>
              </a:lnSpc>
            </a:pPr>
            <a:endParaRPr lang="en-US" sz="3999" spc="159">
              <a:solidFill>
                <a:srgbClr val="201D32"/>
              </a:solidFill>
              <a:latin typeface="Cardo"/>
              <a:ea typeface="Cardo"/>
              <a:cs typeface="Cardo"/>
              <a:sym typeface="Cardo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120">
                <a:solidFill>
                  <a:srgbClr val="201D32"/>
                </a:solidFill>
                <a:latin typeface="Didact Gothic"/>
                <a:ea typeface="Didact Gothic"/>
                <a:cs typeface="Didact Gothic"/>
                <a:sym typeface="Didact Gothic"/>
              </a:rPr>
              <a:t>Το πιο αποδοτικό μοντέλο στη συγκεκριμένη εργασία. Εκπαιδεύει διαδοχικά δέντρα βελτιώνοντας το σφάλμα κάθε προηγούμενου. Έδωσε τις καλύτερες επιδόσεις και χρησιμοποιήθηκε τόσο με default ρυθμίσεις όσο και με ήπια παραμετροποίηση.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endParaRPr lang="en-US" sz="3000" spc="120">
              <a:solidFill>
                <a:srgbClr val="201D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D32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809</Words>
  <Application>Microsoft Office PowerPoint</Application>
  <PresentationFormat>Προσαρμογή</PresentationFormat>
  <Paragraphs>110</Paragraphs>
  <Slides>12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12</vt:i4>
      </vt:variant>
    </vt:vector>
  </HeadingPairs>
  <TitlesOfParts>
    <vt:vector size="18" baseType="lpstr">
      <vt:lpstr>Cardo</vt:lpstr>
      <vt:lpstr>Didact Gothic</vt:lpstr>
      <vt:lpstr>Arial</vt:lpstr>
      <vt:lpstr>Calibri</vt:lpstr>
      <vt:lpstr>Canva Sans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053 - CSE UOI 2025</dc:title>
  <dc:creator>eleni</dc:creator>
  <cp:lastModifiedBy>ELENI GIAKOUMAKI</cp:lastModifiedBy>
  <cp:revision>2</cp:revision>
  <dcterms:created xsi:type="dcterms:W3CDTF">2006-08-16T00:00:00Z</dcterms:created>
  <dcterms:modified xsi:type="dcterms:W3CDTF">2025-06-15T13:13:45Z</dcterms:modified>
  <dc:identifier>DAGqVTBSVco</dc:identifier>
</cp:coreProperties>
</file>